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Amatic SC"/>
      <p:regular r:id="rId55"/>
      <p:bold r:id="rId56"/>
    </p:embeddedFont>
    <p:embeddedFont>
      <p:font typeface="Source Code Pr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SourceCodePr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AmaticSC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SourceCodePro-regular.fntdata"/><Relationship Id="rId12" Type="http://schemas.openxmlformats.org/officeDocument/2006/relationships/slide" Target="slides/slide7.xml"/><Relationship Id="rId56" Type="http://schemas.openxmlformats.org/officeDocument/2006/relationships/font" Target="fonts/AmaticSC-bold.fntdata"/><Relationship Id="rId15" Type="http://schemas.openxmlformats.org/officeDocument/2006/relationships/slide" Target="slides/slide10.xml"/><Relationship Id="rId59" Type="http://schemas.openxmlformats.org/officeDocument/2006/relationships/font" Target="fonts/SourceCodePro-italic.fntdata"/><Relationship Id="rId14" Type="http://schemas.openxmlformats.org/officeDocument/2006/relationships/slide" Target="slides/slide9.xml"/><Relationship Id="rId58" Type="http://schemas.openxmlformats.org/officeDocument/2006/relationships/font" Target="fonts/SourceCode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609093a87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609093a87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09093a87c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09093a87c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09093a87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609093a87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09093a87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609093a87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09093a87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609093a87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09093a87c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09093a87c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09093a87c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09093a87c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09093a87c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09093a87c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09093a87c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609093a87c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09093a87c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609093a87c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09093a87c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09093a87c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609093a87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609093a87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09093a87c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09093a87c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09093a87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09093a87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09093a87c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609093a87c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09093a87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609093a87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09093a87c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09093a87c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09093a87c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09093a87c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09093a87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609093a87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09093a87c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609093a87c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09093a87c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09093a87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09093a87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09093a87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609093a87c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609093a87c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09093a87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609093a87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09093a87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609093a87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09093a87c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09093a87c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609093a87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609093a87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609093a87c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609093a87c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09093a87c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09093a87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609093a87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609093a87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09093a87c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609093a87c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09093a87c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609093a87c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609093a87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609093a87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609093a87c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609093a87c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609093a87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609093a87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609093a87c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609093a87c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609093a87c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609093a87c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09093a87c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609093a87c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09093a87c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609093a87c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609093a87c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609093a87c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609093a87c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609093a87c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609093a87c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609093a87c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609093a87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609093a87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609093a87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609093a87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09093a87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609093a87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09093a87c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09093a87c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09093a87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09093a87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09093a87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09093a87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09093a87c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09093a87c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49"/>
            <a:ext cx="9144000" cy="19268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266100" y="1308975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Chest Nodule Generation</a:t>
            </a:r>
            <a:endParaRPr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Abu_Shahid(B20CS003) Atharva_Pandey(B20CS007)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Difficulty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Detecting lung nodules on CXR can be challenging due to factors such as size, density, and location.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Projection images in CXR can cause nodules to overlap with other anatomical structures like the heart, hilum, or diaphragm.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overlap can make nodules difficult to discern and potentially impossible to detect.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Underlying issue??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4686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"/>
              <a:t>Lack of data</a:t>
            </a:r>
            <a:endParaRPr b="0"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25" y="2796625"/>
            <a:ext cx="742950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Underlying issue??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4686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"/>
              <a:t>Lack of data</a:t>
            </a:r>
            <a:endParaRPr b="0"/>
          </a:p>
          <a:p>
            <a:pPr indent="-4686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"/>
              <a:t>Uneconomical costs of annotating such a data</a:t>
            </a:r>
            <a:endParaRPr b="0"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25" y="2796625"/>
            <a:ext cx="742950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NODE21 public CXR training dataset</a:t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contains </a:t>
            </a:r>
            <a:r>
              <a:rPr b="1" lang="en"/>
              <a:t>4882</a:t>
            </a:r>
            <a:r>
              <a:rPr lang="en"/>
              <a:t> frontal chest radiographs.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NODE21 public CXR training dataset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contains </a:t>
            </a:r>
            <a:r>
              <a:rPr b="1" lang="en"/>
              <a:t>4882</a:t>
            </a:r>
            <a:r>
              <a:rPr lang="en"/>
              <a:t> frontal chest radiographs.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1134</a:t>
            </a:r>
            <a:r>
              <a:rPr lang="en"/>
              <a:t> images are annotated with bounding boxes around nodules, totaling </a:t>
            </a:r>
            <a:r>
              <a:rPr b="1" lang="en"/>
              <a:t>1476</a:t>
            </a:r>
            <a:r>
              <a:rPr lang="en"/>
              <a:t> nodules.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NODE21 public CXR training dataset</a:t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contains 4882 frontal chest radiographs.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1134 images are annotated with bounding boxes around nodules, totaling 1476 nodules.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3748</a:t>
            </a:r>
            <a:r>
              <a:rPr lang="en"/>
              <a:t> images represent the negative class, as they do not contain nodules.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NODE21 public CXR training dataset</a:t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contains 4882 frontal chest radiographs.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1134 images are annotated with bounding boxes around nodules, totaling 1476 nodules.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3748 images represent the negative class, as they do not contain nodules.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Nodules should be generated for each CXR image marked with label==0, indicating the absence of nodules.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0:node21_generation_baseline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250"/>
            <a:ext cx="8839197" cy="303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0:node21_generation_baseline: results</a:t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250"/>
            <a:ext cx="8839200" cy="23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0:node21_generation_baseline: results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100" y="1036500"/>
            <a:ext cx="8124825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need?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Lung cancer is the leading cause of cancer deaths globally in both men and women.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788" y="3040813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Eigen Nodules</a:t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 nodules from dataset, resize to </a:t>
            </a:r>
            <a:r>
              <a:rPr b="1" lang="en"/>
              <a:t>64*64</a:t>
            </a:r>
            <a:r>
              <a:rPr lang="en"/>
              <a:t>, and store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Eigen Nodules</a:t>
            </a:r>
            <a:endParaRPr/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 nodules from dataset, resize to 64*64, and store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 vector subspace from the images and create a convex hull parameterized eigenvectors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Eigen Nodules</a:t>
            </a:r>
            <a:endParaRPr/>
          </a:p>
        </p:txBody>
      </p:sp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 nodules from dataset, resize to 64*64, and store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 vector subspace from the images and create a convex hull parameterized eigenvectors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Randomly sample vectors from the hull and reshape to 64*64 for nodule reconstruction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Eigen Nodules</a:t>
            </a:r>
            <a:endParaRPr/>
          </a:p>
        </p:txBody>
      </p:sp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 nodules from dataset, resize to 64*64, and store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 vector subspace from the images and create a convex hull parameterized eigenvectors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Randomly sample vectors from the hull and reshape to 64*64 for nodule reconstruction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Gaussian mixture model to create a region proposal network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Eigen Nodules</a:t>
            </a:r>
            <a:endParaRPr/>
          </a:p>
        </p:txBody>
      </p:sp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 nodules from dataset, resize to 64*64, and store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 vector subspace from the images and create a convex hull parameterized eigenvectors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Randomly sample vectors from the hull and reshape to 64*64 for nodule reconstruction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Gaussian mixture model to create a region proposal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Blend the generated nodule on a CT scan image using a Gaussian mask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311700" y="-119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Eigen Nodules</a:t>
            </a:r>
            <a:endParaRPr/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931"/>
            <a:ext cx="9143999" cy="4330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Eigen Nodules; results</a:t>
            </a:r>
            <a:endParaRPr/>
          </a:p>
        </p:txBody>
      </p:sp>
      <p:pic>
        <p:nvPicPr>
          <p:cNvPr id="214" name="Google Shape;2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25" y="771425"/>
            <a:ext cx="4562474" cy="44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Eigen Nodules; results</a:t>
            </a:r>
            <a:endParaRPr/>
          </a:p>
        </p:txBody>
      </p:sp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475" y="789050"/>
            <a:ext cx="4463053" cy="435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Eigen Nodules; results</a:t>
            </a:r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375" y="762300"/>
            <a:ext cx="4535099" cy="44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Eigen Nodules; results</a:t>
            </a:r>
            <a:endParaRPr/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225" y="753175"/>
            <a:ext cx="4608050" cy="449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need?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Lung cancer is the leading cause of cancer deaths globally in both men and women.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Symptoms of lung cancer often appear in later stages, reducing the effectiveness of treatment.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788" y="3040813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Eigen Nodules; results</a:t>
            </a:r>
            <a:endParaRPr/>
          </a:p>
        </p:txBody>
      </p:sp>
      <p:pic>
        <p:nvPicPr>
          <p:cNvPr id="238" name="Google Shape;2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900" y="762300"/>
            <a:ext cx="4490469" cy="43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Eigen Nodules; FLAWS</a:t>
            </a:r>
            <a:endParaRPr/>
          </a:p>
        </p:txBody>
      </p:sp>
      <p:pic>
        <p:nvPicPr>
          <p:cNvPr id="244" name="Google Shape;2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450" y="945663"/>
            <a:ext cx="3333276" cy="32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3"/>
          <p:cNvSpPr txBox="1"/>
          <p:nvPr/>
        </p:nvSpPr>
        <p:spPr>
          <a:xfrm>
            <a:off x="373900" y="1176650"/>
            <a:ext cx="47058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Generated nodule may not always lie in the lung region.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Eigenvectors may not form a convex hull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Nodule generated on bone; cannot be differentiated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Nodules of small size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6" name="Google Shape;246;p43"/>
          <p:cNvSpPr txBox="1"/>
          <p:nvPr/>
        </p:nvSpPr>
        <p:spPr>
          <a:xfrm>
            <a:off x="5462700" y="4176425"/>
            <a:ext cx="32649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Node generated outside the lung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Eigen Nodules; FLAWS</a:t>
            </a:r>
            <a:endParaRPr/>
          </a:p>
        </p:txBody>
      </p:sp>
      <p:sp>
        <p:nvSpPr>
          <p:cNvPr id="252" name="Google Shape;252;p44"/>
          <p:cNvSpPr txBox="1"/>
          <p:nvPr/>
        </p:nvSpPr>
        <p:spPr>
          <a:xfrm>
            <a:off x="5462700" y="4176425"/>
            <a:ext cx="32649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Nodule generated on the bone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53" name="Google Shape;2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900" y="718412"/>
            <a:ext cx="3587249" cy="349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4"/>
          <p:cNvSpPr txBox="1"/>
          <p:nvPr/>
        </p:nvSpPr>
        <p:spPr>
          <a:xfrm>
            <a:off x="373900" y="1176650"/>
            <a:ext cx="47058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Generated nodule may not always lie in the lung region.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Eigenvectors may not form a convex hull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Nodule generated on bone; cannot be differentiated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Nodules of small size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1.2: Eigen Nodules w/ Clahe; </a:t>
            </a:r>
            <a:endParaRPr/>
          </a:p>
        </p:txBody>
      </p:sp>
      <p:sp>
        <p:nvSpPr>
          <p:cNvPr id="260" name="Google Shape;260;p45"/>
          <p:cNvSpPr txBox="1"/>
          <p:nvPr/>
        </p:nvSpPr>
        <p:spPr>
          <a:xfrm>
            <a:off x="373900" y="1176650"/>
            <a:ext cx="47058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Extracted nodule patches are enhanced using CLAHE before PCA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975" y="865250"/>
            <a:ext cx="3759501" cy="3668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1.2: Eigen Nodules w/ Clahe; </a:t>
            </a:r>
            <a:endParaRPr/>
          </a:p>
        </p:txBody>
      </p:sp>
      <p:sp>
        <p:nvSpPr>
          <p:cNvPr id="267" name="Google Shape;267;p46"/>
          <p:cNvSpPr txBox="1"/>
          <p:nvPr/>
        </p:nvSpPr>
        <p:spPr>
          <a:xfrm>
            <a:off x="373900" y="1176650"/>
            <a:ext cx="47058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Extracted nodule patches are enhanced using CLAHE before PCA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68" name="Google Shape;2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100" y="865250"/>
            <a:ext cx="3759501" cy="3668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1.2: Eigen Nodules w/ Clahe; </a:t>
            </a:r>
            <a:endParaRPr/>
          </a:p>
        </p:txBody>
      </p:sp>
      <p:sp>
        <p:nvSpPr>
          <p:cNvPr id="274" name="Google Shape;274;p47"/>
          <p:cNvSpPr txBox="1"/>
          <p:nvPr/>
        </p:nvSpPr>
        <p:spPr>
          <a:xfrm>
            <a:off x="373900" y="1176650"/>
            <a:ext cx="47058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Extracted nodule patches are enhanced using CLAHE before PCA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75" name="Google Shape;2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100" y="941450"/>
            <a:ext cx="3759501" cy="3668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was blending done?</a:t>
            </a:r>
            <a:endParaRPr/>
          </a:p>
        </p:txBody>
      </p:sp>
      <p:sp>
        <p:nvSpPr>
          <p:cNvPr id="281" name="Google Shape;281;p4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Gaussian mask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Local intensity informed alpha</a:t>
            </a:r>
            <a:br>
              <a:rPr lang="en"/>
            </a:br>
            <a:r>
              <a:rPr lang="en"/>
              <a:t>blending</a:t>
            </a:r>
            <a:endParaRPr/>
          </a:p>
        </p:txBody>
      </p:sp>
      <p:pic>
        <p:nvPicPr>
          <p:cNvPr id="282" name="Google Shape;2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138" y="2282875"/>
            <a:ext cx="349567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2: GANS</a:t>
            </a:r>
            <a:endParaRPr/>
          </a:p>
        </p:txBody>
      </p:sp>
      <p:sp>
        <p:nvSpPr>
          <p:cNvPr id="288" name="Google Shape;288;p49"/>
          <p:cNvSpPr txBox="1"/>
          <p:nvPr>
            <p:ph idx="1" type="body"/>
          </p:nvPr>
        </p:nvSpPr>
        <p:spPr>
          <a:xfrm>
            <a:off x="311700" y="695275"/>
            <a:ext cx="4569000" cy="3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generator network synthesizes chest X-ray images with nodules, attempting to mimic real data,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Discriminator evaluates these generated images against authentic ones.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This adversarial process refines the generator's ability to produce realistic images.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GANs contribute to data augmentation strategies by generating diverse X-ray images</a:t>
            </a:r>
            <a:endParaRPr/>
          </a:p>
        </p:txBody>
      </p:sp>
      <p:pic>
        <p:nvPicPr>
          <p:cNvPr id="289" name="Google Shape;2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346" y="1396419"/>
            <a:ext cx="4048153" cy="17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9"/>
          <p:cNvSpPr txBox="1"/>
          <p:nvPr/>
        </p:nvSpPr>
        <p:spPr>
          <a:xfrm>
            <a:off x="6039100" y="3311425"/>
            <a:ext cx="25800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Figure illustrating GANs</a:t>
            </a:r>
            <a:endParaRPr b="1"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2: GANS</a:t>
            </a:r>
            <a:endParaRPr/>
          </a:p>
        </p:txBody>
      </p:sp>
      <p:sp>
        <p:nvSpPr>
          <p:cNvPr id="296" name="Google Shape;296;p50"/>
          <p:cNvSpPr txBox="1"/>
          <p:nvPr>
            <p:ph idx="1" type="body"/>
          </p:nvPr>
        </p:nvSpPr>
        <p:spPr>
          <a:xfrm>
            <a:off x="311700" y="695275"/>
            <a:ext cx="8644200" cy="3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Modelled distribution of nodules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 we have a nodule generated, </a:t>
            </a:r>
            <a:r>
              <a:rPr lang="en"/>
              <a:t>overlaid</a:t>
            </a:r>
            <a:r>
              <a:rPr lang="en"/>
              <a:t> it on CXR by regressing location,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Decided to blend nodule using another </a:t>
            </a:r>
            <a:r>
              <a:rPr lang="en"/>
              <a:t>refinement</a:t>
            </a:r>
            <a:r>
              <a:rPr lang="en"/>
              <a:t> network.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Proposed an RPN</a:t>
            </a:r>
            <a:endParaRPr/>
          </a:p>
        </p:txBody>
      </p:sp>
      <p:sp>
        <p:nvSpPr>
          <p:cNvPr id="297" name="Google Shape;297;p50"/>
          <p:cNvSpPr txBox="1"/>
          <p:nvPr/>
        </p:nvSpPr>
        <p:spPr>
          <a:xfrm>
            <a:off x="6778575" y="3311425"/>
            <a:ext cx="18408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Our Pipeline</a:t>
            </a:r>
            <a:endParaRPr b="1"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98" name="Google Shape;2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50" y="2408950"/>
            <a:ext cx="6444449" cy="26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2.1: Stage 1; training</a:t>
            </a:r>
            <a:endParaRPr/>
          </a:p>
        </p:txBody>
      </p:sp>
      <p:sp>
        <p:nvSpPr>
          <p:cNvPr id="304" name="Google Shape;304;p51"/>
          <p:cNvSpPr txBox="1"/>
          <p:nvPr>
            <p:ph idx="1" type="body"/>
          </p:nvPr>
        </p:nvSpPr>
        <p:spPr>
          <a:xfrm>
            <a:off x="311700" y="695275"/>
            <a:ext cx="8644200" cy="3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ANN based generator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Noisy generation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Unable to capture pattern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Gradient Minimization loss included; </a:t>
            </a:r>
            <a:endParaRPr/>
          </a:p>
        </p:txBody>
      </p:sp>
      <p:pic>
        <p:nvPicPr>
          <p:cNvPr id="305" name="Google Shape;3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725" y="2192000"/>
            <a:ext cx="2505878" cy="24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825" y="2192007"/>
            <a:ext cx="2505875" cy="249985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1"/>
          <p:cNvSpPr txBox="1"/>
          <p:nvPr/>
        </p:nvSpPr>
        <p:spPr>
          <a:xfrm>
            <a:off x="1717250" y="4545350"/>
            <a:ext cx="11421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before</a:t>
            </a:r>
            <a:endParaRPr b="1"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8" name="Google Shape;308;p51"/>
          <p:cNvSpPr txBox="1"/>
          <p:nvPr/>
        </p:nvSpPr>
        <p:spPr>
          <a:xfrm>
            <a:off x="5683113" y="4561500"/>
            <a:ext cx="11421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after</a:t>
            </a:r>
            <a:endParaRPr b="1"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need?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Lung cancer is the leading cause of cancer deaths globally in both men and women.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Symptoms of lung cancer often appear in later stages, reducing the effectiveness of treatment.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Early detection is crucial for lowering mortality rates.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788" y="3040813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2.1: Stage 1; training</a:t>
            </a:r>
            <a:endParaRPr/>
          </a:p>
        </p:txBody>
      </p:sp>
      <p:sp>
        <p:nvSpPr>
          <p:cNvPr id="314" name="Google Shape;314;p52"/>
          <p:cNvSpPr txBox="1"/>
          <p:nvPr>
            <p:ph idx="1" type="body"/>
          </p:nvPr>
        </p:nvSpPr>
        <p:spPr>
          <a:xfrm>
            <a:off x="311700" y="695275"/>
            <a:ext cx="8644200" cy="3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ANN based generator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Noisy generation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Unable to capture pattern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Gradient Minimization loss included; </a:t>
            </a:r>
            <a:r>
              <a:rPr b="1" lang="en"/>
              <a:t>can give even better results</a:t>
            </a:r>
            <a:endParaRPr b="1"/>
          </a:p>
        </p:txBody>
      </p:sp>
      <p:pic>
        <p:nvPicPr>
          <p:cNvPr id="315" name="Google Shape;3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725" y="2192000"/>
            <a:ext cx="2505878" cy="24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825" y="2192007"/>
            <a:ext cx="2505875" cy="249985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2"/>
          <p:cNvSpPr txBox="1"/>
          <p:nvPr/>
        </p:nvSpPr>
        <p:spPr>
          <a:xfrm>
            <a:off x="1717250" y="4545350"/>
            <a:ext cx="11421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before</a:t>
            </a:r>
            <a:endParaRPr b="1"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8" name="Google Shape;318;p52"/>
          <p:cNvSpPr txBox="1"/>
          <p:nvPr/>
        </p:nvSpPr>
        <p:spPr>
          <a:xfrm>
            <a:off x="5683113" y="4561500"/>
            <a:ext cx="11421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after</a:t>
            </a:r>
            <a:endParaRPr b="1"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2.2: Stage 1; training</a:t>
            </a:r>
            <a:endParaRPr/>
          </a:p>
        </p:txBody>
      </p:sp>
      <p:sp>
        <p:nvSpPr>
          <p:cNvPr id="324" name="Google Shape;324;p53"/>
          <p:cNvSpPr txBox="1"/>
          <p:nvPr>
            <p:ph idx="1" type="body"/>
          </p:nvPr>
        </p:nvSpPr>
        <p:spPr>
          <a:xfrm>
            <a:off x="311700" y="695275"/>
            <a:ext cx="8644200" cy="3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 still noisy; only diffused structures captured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Transpose Convolutional based generator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Issue*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Checked artefacts</a:t>
            </a:r>
            <a:endParaRPr/>
          </a:p>
        </p:txBody>
      </p:sp>
      <p:pic>
        <p:nvPicPr>
          <p:cNvPr id="325" name="Google Shape;3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275" y="2440475"/>
            <a:ext cx="2162175" cy="21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275" y="2510274"/>
            <a:ext cx="2022225" cy="20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2.3: Stage 1; training</a:t>
            </a:r>
            <a:endParaRPr/>
          </a:p>
        </p:txBody>
      </p:sp>
      <p:sp>
        <p:nvSpPr>
          <p:cNvPr id="332" name="Google Shape;332;p54"/>
          <p:cNvSpPr txBox="1"/>
          <p:nvPr>
            <p:ph idx="1" type="body"/>
          </p:nvPr>
        </p:nvSpPr>
        <p:spPr>
          <a:xfrm>
            <a:off x="410300" y="793875"/>
            <a:ext cx="8644200" cy="3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Replace </a:t>
            </a:r>
            <a:r>
              <a:rPr b="1" lang="en"/>
              <a:t>Transpose Convolutional based generator w/ </a:t>
            </a:r>
            <a:br>
              <a:rPr b="1" lang="en"/>
            </a:br>
            <a:r>
              <a:rPr b="1" lang="en"/>
              <a:t>Upsampling &amp; convolution layer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Bilinear interpolation used for upsampling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Issues*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Learned noises too smooth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Diffused patterns not learned</a:t>
            </a:r>
            <a:endParaRPr/>
          </a:p>
        </p:txBody>
      </p:sp>
      <p:pic>
        <p:nvPicPr>
          <p:cNvPr id="333" name="Google Shape;3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0925" y="2522649"/>
            <a:ext cx="2038625" cy="20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900" y="2522657"/>
            <a:ext cx="2038625" cy="203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2.4: Stage 1; training</a:t>
            </a:r>
            <a:endParaRPr/>
          </a:p>
        </p:txBody>
      </p:sp>
      <p:sp>
        <p:nvSpPr>
          <p:cNvPr id="340" name="Google Shape;340;p55"/>
          <p:cNvSpPr txBox="1"/>
          <p:nvPr>
            <p:ph idx="1" type="body"/>
          </p:nvPr>
        </p:nvSpPr>
        <p:spPr>
          <a:xfrm>
            <a:off x="410300" y="793875"/>
            <a:ext cx="8644200" cy="3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Weighted average of both the generators in </a:t>
            </a:r>
            <a:r>
              <a:rPr b="1" lang="en"/>
              <a:t>v2.1&amp;v2.3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Domain knowledge needed for further explainability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the approaches were trained in GAN setup</a:t>
            </a:r>
            <a:endParaRPr/>
          </a:p>
        </p:txBody>
      </p:sp>
      <p:pic>
        <p:nvPicPr>
          <p:cNvPr id="341" name="Google Shape;3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775" y="2430607"/>
            <a:ext cx="2223125" cy="22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275" y="2466389"/>
            <a:ext cx="2223125" cy="2217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6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2.4: Stage 2; training</a:t>
            </a:r>
            <a:endParaRPr/>
          </a:p>
        </p:txBody>
      </p:sp>
      <p:sp>
        <p:nvSpPr>
          <p:cNvPr id="348" name="Google Shape;348;p56"/>
          <p:cNvSpPr txBox="1"/>
          <p:nvPr>
            <p:ph idx="1" type="body"/>
          </p:nvPr>
        </p:nvSpPr>
        <p:spPr>
          <a:xfrm>
            <a:off x="410300" y="793875"/>
            <a:ext cx="8644200" cy="3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Refinement network for blending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Nodule patch generated was reshaped using size regressed via Gaussian Mixture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Patch &amp; Neg. sample sent via 2 channels into a shallow CNN, trained in GAN setup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7"/>
          <p:cNvSpPr txBox="1"/>
          <p:nvPr>
            <p:ph type="title"/>
          </p:nvPr>
        </p:nvSpPr>
        <p:spPr>
          <a:xfrm>
            <a:off x="311700" y="-119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2.4: Results</a:t>
            </a:r>
            <a:endParaRPr/>
          </a:p>
        </p:txBody>
      </p:sp>
      <p:pic>
        <p:nvPicPr>
          <p:cNvPr id="354" name="Google Shape;354;p57"/>
          <p:cNvPicPr preferRelativeResize="0"/>
          <p:nvPr/>
        </p:nvPicPr>
        <p:blipFill rotWithShape="1">
          <a:blip r:embed="rId3">
            <a:alphaModFix/>
          </a:blip>
          <a:srcRect b="0" l="0" r="0" t="1883"/>
          <a:stretch/>
        </p:blipFill>
        <p:spPr>
          <a:xfrm>
            <a:off x="160625" y="700675"/>
            <a:ext cx="4195569" cy="39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00675"/>
            <a:ext cx="4102250" cy="388507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7"/>
          <p:cNvSpPr txBox="1"/>
          <p:nvPr/>
        </p:nvSpPr>
        <p:spPr>
          <a:xfrm>
            <a:off x="1051700" y="4654450"/>
            <a:ext cx="2621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Without refinement</a:t>
            </a:r>
            <a:endParaRPr b="1"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7" name="Google Shape;357;p57"/>
          <p:cNvSpPr txBox="1"/>
          <p:nvPr/>
        </p:nvSpPr>
        <p:spPr>
          <a:xfrm>
            <a:off x="5098700" y="4654450"/>
            <a:ext cx="2621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With</a:t>
            </a:r>
            <a:r>
              <a:rPr b="1"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refinement</a:t>
            </a:r>
            <a:endParaRPr b="1"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2.4:  Results</a:t>
            </a:r>
            <a:endParaRPr/>
          </a:p>
        </p:txBody>
      </p:sp>
      <p:pic>
        <p:nvPicPr>
          <p:cNvPr id="363" name="Google Shape;3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00" y="787600"/>
            <a:ext cx="4185900" cy="40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500" y="865250"/>
            <a:ext cx="4131975" cy="40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 </a:t>
            </a:r>
            <a:r>
              <a:rPr lang="en"/>
              <a:t>SOTA</a:t>
            </a:r>
            <a:endParaRPr/>
          </a:p>
        </p:txBody>
      </p:sp>
      <p:pic>
        <p:nvPicPr>
          <p:cNvPr id="370" name="Google Shape;3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450" y="697225"/>
            <a:ext cx="4259850" cy="42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works;	</a:t>
            </a:r>
            <a:endParaRPr/>
          </a:p>
        </p:txBody>
      </p:sp>
      <p:sp>
        <p:nvSpPr>
          <p:cNvPr id="376" name="Google Shape;376;p6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Attempted bone </a:t>
            </a:r>
            <a:r>
              <a:rPr lang="en"/>
              <a:t>suppression</a:t>
            </a:r>
            <a:r>
              <a:rPr lang="en"/>
              <a:t> to extract better nodules for Eigen-nodules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Outdated repo; could not make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Disentanglement for CXR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Was trained on MNIST; no pretrained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Was taking huge compute, time to get trained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Ideas that could not come to fruition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CRFill- wanted to tinker around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Diffusion Models- Compute issues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:)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need?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228675"/>
            <a:ext cx="5765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Pulmonary nodules are the first signs of lung cancer, often visible before symptoms appear.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396" y="1325700"/>
            <a:ext cx="2768250" cy="264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need?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228675"/>
            <a:ext cx="5765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Pulmonary nodules are the first signs of lung cancer, often visible before symptoms appear.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Chest radiography (CXR) is the most common imaging method globally.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396" y="1325700"/>
            <a:ext cx="2768250" cy="264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need?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228675"/>
            <a:ext cx="5765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Pulmonary nodules are the first signs of lung cancer, often visible before symptoms appear.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Chest radiography (CXR) is the most common imaging method globally.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Pulmonary nodules are commonly found incidentally during routine examinations or CXR imaging for other health concerns.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396" y="1325700"/>
            <a:ext cx="2768250" cy="264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Difficulty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Detecting lung nodules on CXR can be challenging due to factors such as size, density, and location.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Difficulty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Detecting lung nodules on CXR can be challenging due to factors such as size, density, and location.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Projection images in CXR can cause nodules to overlap with other anatomical structures like the heart, hilum, or diaphragm.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